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73" r:id="rId13"/>
    <p:sldId id="267" r:id="rId14"/>
    <p:sldId id="268" r:id="rId15"/>
    <p:sldId id="278" r:id="rId16"/>
    <p:sldId id="279" r:id="rId17"/>
    <p:sldId id="280" r:id="rId18"/>
    <p:sldId id="281" r:id="rId19"/>
    <p:sldId id="275" r:id="rId20"/>
    <p:sldId id="277" r:id="rId21"/>
    <p:sldId id="276" r:id="rId22"/>
    <p:sldId id="271" r:id="rId23"/>
    <p:sldId id="272" r:id="rId2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4660"/>
  </p:normalViewPr>
  <p:slideViewPr>
    <p:cSldViewPr>
      <p:cViewPr varScale="1">
        <p:scale>
          <a:sx n="86" d="100"/>
          <a:sy n="86" d="100"/>
        </p:scale>
        <p:origin x="-1350" y="-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1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23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0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8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6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72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36250-94C1-4408-9107-B721C477E86A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567DA-16C0-4A24-8C9D-7EF3639BE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2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6017" y="5734300"/>
            <a:ext cx="624069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MVC2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모델을 활용한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Spring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온라인 쇼핑몰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구현 프로젝트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9277" y="6177498"/>
            <a:ext cx="3276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91108" y="1005695"/>
            <a:ext cx="6923785" cy="4223509"/>
            <a:chOff x="712367" y="1167190"/>
            <a:chExt cx="6923785" cy="4223509"/>
          </a:xfrm>
        </p:grpSpPr>
        <p:sp>
          <p:nvSpPr>
            <p:cNvPr id="23" name="타원 22"/>
            <p:cNvSpPr/>
            <p:nvPr/>
          </p:nvSpPr>
          <p:spPr>
            <a:xfrm>
              <a:off x="712367" y="1167190"/>
              <a:ext cx="6923785" cy="4223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530" y="1844824"/>
              <a:ext cx="48101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8556" y="908720"/>
            <a:ext cx="6894893" cy="5524086"/>
            <a:chOff x="1364818" y="1045759"/>
            <a:chExt cx="6364517" cy="5524086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818" y="3979219"/>
              <a:ext cx="6361020" cy="2590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985" y="1045759"/>
              <a:ext cx="6346350" cy="2933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65273" y="-4737"/>
            <a:ext cx="5489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메인페이지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3" y="-4737"/>
            <a:ext cx="5489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메인페이지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2480" y="892160"/>
            <a:ext cx="5167829" cy="5524086"/>
            <a:chOff x="2609999" y="1045759"/>
            <a:chExt cx="4770304" cy="5524086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5" r="5431"/>
            <a:stretch/>
          </p:blipFill>
          <p:spPr bwMode="auto">
            <a:xfrm>
              <a:off x="2609999" y="3979219"/>
              <a:ext cx="4770304" cy="2590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4" r="5500"/>
            <a:stretch/>
          </p:blipFill>
          <p:spPr bwMode="auto">
            <a:xfrm>
              <a:off x="2609999" y="1045759"/>
              <a:ext cx="4770303" cy="2933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"/>
          <a:stretch/>
        </p:blipFill>
        <p:spPr bwMode="auto">
          <a:xfrm>
            <a:off x="4646672" y="1124746"/>
            <a:ext cx="4982615" cy="143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08" y="3523694"/>
            <a:ext cx="476726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13" y="7784895"/>
            <a:ext cx="7717561" cy="21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608" y="6920799"/>
            <a:ext cx="6335713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1009" y="2623432"/>
            <a:ext cx="467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브라우저를 실행시키면 </a:t>
            </a:r>
            <a:r>
              <a:rPr lang="en-US" altLang="ko-KR" dirty="0" err="1" smtClean="0"/>
              <a:t>ajax</a:t>
            </a:r>
            <a:r>
              <a:rPr lang="ko-KR" altLang="en-US" dirty="0" smtClean="0"/>
              <a:t>를 통해 </a:t>
            </a:r>
            <a:endParaRPr lang="en-US" altLang="ko-KR" dirty="0" smtClean="0"/>
          </a:p>
          <a:p>
            <a:r>
              <a:rPr lang="en-US" altLang="ko-KR" dirty="0" err="1" smtClean="0"/>
              <a:t>db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불러옴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0853" y="5867980"/>
            <a:ext cx="463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여부에 따라 </a:t>
            </a:r>
            <a:r>
              <a:rPr lang="ko-KR" altLang="en-US" dirty="0" err="1" smtClean="0"/>
              <a:t>메뉴바</a:t>
            </a:r>
            <a:r>
              <a:rPr lang="ko-KR" altLang="en-US" dirty="0" smtClean="0"/>
              <a:t> 다르게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2" y="702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3" y="-4737"/>
            <a:ext cx="5489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메인페이지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13" y="7784895"/>
            <a:ext cx="7717561" cy="21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608" y="6920799"/>
            <a:ext cx="6335713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39" y="4581128"/>
            <a:ext cx="7501731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8" y="1672208"/>
            <a:ext cx="77803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939" y="1115452"/>
            <a:ext cx="280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myBatis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07781" y="4047455"/>
            <a:ext cx="280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Mapper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7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3" y="-4737"/>
            <a:ext cx="5411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로그인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9" r="23288"/>
          <a:stretch/>
        </p:blipFill>
        <p:spPr bwMode="auto">
          <a:xfrm>
            <a:off x="288925" y="1063612"/>
            <a:ext cx="4994797" cy="37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5" y="1711077"/>
            <a:ext cx="46640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b="36770"/>
          <a:stretch/>
        </p:blipFill>
        <p:spPr bwMode="auto">
          <a:xfrm>
            <a:off x="149858" y="3073407"/>
            <a:ext cx="52703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1" y="3557524"/>
            <a:ext cx="7285038" cy="286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83" y="998255"/>
            <a:ext cx="4260247" cy="229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8" t="72529"/>
          <a:stretch/>
        </p:blipFill>
        <p:spPr bwMode="auto">
          <a:xfrm>
            <a:off x="3786285" y="1340768"/>
            <a:ext cx="1478177" cy="37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3062" y="2974486"/>
            <a:ext cx="95744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2673350" y="1502143"/>
            <a:ext cx="144016" cy="270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2671039" y="2802734"/>
            <a:ext cx="144016" cy="270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25008" y="3575918"/>
            <a:ext cx="3960440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입력된 정보와 일치하는 회원정보가 검색될 경우 </a:t>
            </a:r>
            <a:r>
              <a:rPr lang="en-US" altLang="ko-KR" sz="1600" dirty="0" smtClean="0">
                <a:solidFill>
                  <a:schemeClr val="bg1"/>
                </a:solidFill>
              </a:rPr>
              <a:t>result</a:t>
            </a:r>
            <a:r>
              <a:rPr lang="ko-KR" altLang="en-US" sz="1600" dirty="0" smtClean="0">
                <a:solidFill>
                  <a:schemeClr val="bg1"/>
                </a:solidFill>
              </a:rPr>
              <a:t>값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을 반환하는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dao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Result=1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일때</a:t>
            </a:r>
            <a:r>
              <a:rPr lang="ko-KR" altLang="en-US" sz="1600" dirty="0" smtClean="0">
                <a:solidFill>
                  <a:schemeClr val="bg1"/>
                </a:solidFill>
              </a:rPr>
              <a:t> 로그인 성공 페이지로 이동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2" y="2837507"/>
            <a:ext cx="4674394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8" y="908720"/>
            <a:ext cx="5532077" cy="152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5" y="1203646"/>
            <a:ext cx="5585660" cy="150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4" y="1674762"/>
            <a:ext cx="3477419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80" y="3523307"/>
            <a:ext cx="2590006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11" y="4725144"/>
            <a:ext cx="4684713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939330"/>
            <a:ext cx="39211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2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052736"/>
            <a:ext cx="6816280" cy="315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2600" y="4581128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컨트롤러를 통하여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한 값은</a:t>
            </a:r>
            <a:r>
              <a:rPr lang="en-US" altLang="ko-KR" dirty="0" smtClean="0"/>
              <a:t>comment.do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값을 보내주었습니다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340768"/>
            <a:ext cx="6995889" cy="270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0546" y="4581128"/>
            <a:ext cx="75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컨트롤러를 통하여 받은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SqlSessionTemplate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5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035847"/>
            <a:ext cx="722418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4271" y="5373216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컨트롤러를 통하여 각각 </a:t>
            </a:r>
            <a:r>
              <a:rPr lang="en-US" altLang="ko-KR" dirty="0" smtClean="0"/>
              <a:t>all.do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one.do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값을 보내주었습니다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때 </a:t>
            </a:r>
            <a:r>
              <a:rPr lang="en-US" altLang="ko-KR" dirty="0" err="1" smtClean="0"/>
              <a:t>product_no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ProductDTO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FK</a:t>
            </a:r>
            <a:r>
              <a:rPr lang="ko-KR" altLang="en-US" dirty="0" smtClean="0"/>
              <a:t>이므로 그 값까지 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17" y="1340768"/>
            <a:ext cx="69723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9143" y="5445224"/>
            <a:ext cx="75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컨트롤러를 통하여 받은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one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SqlSessionTemplate</a:t>
            </a:r>
            <a:r>
              <a:rPr lang="ko-KR" altLang="en-US" dirty="0" smtClean="0"/>
              <a:t>를 사용하여 각각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값을 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6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672636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03" y="967888"/>
            <a:ext cx="7425993" cy="225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33176" y="1484784"/>
            <a:ext cx="455187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61984" y="4149080"/>
            <a:ext cx="2275936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" name="직선 화살표 연결선 2"/>
          <p:cNvCxnSpPr>
            <a:stCxn id="20" idx="2"/>
          </p:cNvCxnSpPr>
          <p:nvPr/>
        </p:nvCxnSpPr>
        <p:spPr>
          <a:xfrm>
            <a:off x="3109112" y="2348880"/>
            <a:ext cx="1952872" cy="1800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보유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사용기술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4517" y="1340768"/>
            <a:ext cx="12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2897" y="2998566"/>
            <a:ext cx="2669843" cy="3346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137762" y="1088745"/>
            <a:ext cx="750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72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01    02    03</a:t>
            </a:r>
            <a:endParaRPr lang="ko-KR" altLang="en-US" sz="72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41441" y="2289513"/>
            <a:ext cx="26912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/>
          <p:nvPr/>
        </p:nvSpPr>
        <p:spPr>
          <a:xfrm>
            <a:off x="615647" y="2423006"/>
            <a:ext cx="251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아웃라인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570933" y="3161836"/>
            <a:ext cx="26912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 </a:t>
            </a: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보유</a:t>
            </a: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사용기술</a:t>
            </a:r>
            <a:endParaRPr lang="en-US" altLang="ko-KR" sz="2000" b="1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DB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순서도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트리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UML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3598287" y="2407703"/>
            <a:ext cx="2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 설명</a:t>
            </a:r>
          </a:p>
        </p:txBody>
      </p:sp>
      <p:sp>
        <p:nvSpPr>
          <p:cNvPr id="17" name="TextBox 27"/>
          <p:cNvSpPr txBox="1"/>
          <p:nvPr/>
        </p:nvSpPr>
        <p:spPr>
          <a:xfrm>
            <a:off x="6760143" y="2400248"/>
            <a:ext cx="269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후기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3405770" y="2289069"/>
            <a:ext cx="3120347" cy="4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760143" y="2289513"/>
            <a:ext cx="26912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05770" y="2998566"/>
            <a:ext cx="3120347" cy="3346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34"/>
          <p:cNvSpPr txBox="1"/>
          <p:nvPr/>
        </p:nvSpPr>
        <p:spPr>
          <a:xfrm>
            <a:off x="3403116" y="3153823"/>
            <a:ext cx="3201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이주엽</a:t>
            </a: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회원가입</a:t>
            </a:r>
            <a:r>
              <a:rPr lang="en-US" altLang="ko-KR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양준호</a:t>
            </a:r>
            <a:endParaRPr lang="en-US" altLang="ko-KR" sz="2000" b="1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- 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제품 상세 페이지</a:t>
            </a:r>
            <a:r>
              <a:rPr lang="en-US" altLang="ko-KR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댓글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</a:t>
            </a:r>
            <a:endParaRPr lang="en-US" altLang="ko-KR" sz="1600" b="1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TextBox 38"/>
          <p:cNvSpPr txBox="1"/>
          <p:nvPr/>
        </p:nvSpPr>
        <p:spPr>
          <a:xfrm>
            <a:off x="6854516" y="3155094"/>
            <a:ext cx="2691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이주엽 </a:t>
            </a:r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후기</a:t>
            </a: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양준호 후기</a:t>
            </a:r>
            <a:endParaRPr lang="en-US" altLang="ko-KR" sz="2000" b="1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37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4" y="1081230"/>
            <a:ext cx="6347244" cy="335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1081230"/>
            <a:ext cx="5835858" cy="335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2480" y="1050243"/>
            <a:ext cx="2044815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3714" y="2852935"/>
            <a:ext cx="3415510" cy="105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 flipV="1">
            <a:off x="2317296" y="2202371"/>
            <a:ext cx="1236418" cy="11797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37" y="722313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2-1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기술설명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5" y="1102734"/>
            <a:ext cx="6537334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72" y="1067304"/>
            <a:ext cx="5819690" cy="349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8082" y="2276871"/>
            <a:ext cx="1804597" cy="2282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/>
          <p:cNvCxnSpPr>
            <a:stCxn id="14" idx="1"/>
            <a:endCxn id="12" idx="3"/>
          </p:cNvCxnSpPr>
          <p:nvPr/>
        </p:nvCxnSpPr>
        <p:spPr>
          <a:xfrm flipH="1">
            <a:off x="2072679" y="2960948"/>
            <a:ext cx="2232249" cy="457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04928" y="1628800"/>
            <a:ext cx="5228334" cy="2664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프로젝트 후기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이주엽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548" y="1772816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MVC2</a:t>
            </a:r>
            <a:r>
              <a:rPr lang="ko-KR" altLang="en-US" dirty="0" smtClean="0"/>
              <a:t>모델을 배우기 시작하면서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기반으로한</a:t>
            </a:r>
            <a:r>
              <a:rPr lang="ko-KR" altLang="en-US" dirty="0" smtClean="0"/>
              <a:t> 미니 프로젝트를 진행하게 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처음에는 더욱 넓어진 구조와 개념에 헷갈렸지만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기능들과 역할들이 세분화 되면서 전체 프로그램을 다루기에 더욱 수월해짐을 느꼈습니다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그러다 보니 이전 프로젝트에 비해 오류를 찾는 재미를 알 수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보다 쉽게 잘못된 점을 파악할 수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 </a:t>
            </a:r>
            <a:r>
              <a:rPr lang="en-US" altLang="ko-KR" dirty="0" smtClean="0"/>
              <a:t>MVC2 </a:t>
            </a:r>
            <a:r>
              <a:rPr lang="ko-KR" altLang="en-US" dirty="0" smtClean="0"/>
              <a:t>모델을 적용해 본 프로젝트라 많은 부분을 구현하지 못한 점은 아쉽지만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개념을 확실히 다지면서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활용 부분에 있어서 자신감을 가질 수 있게 되었던 프로젝트였습니다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프로젝트 후기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1401" y="260648"/>
            <a:ext cx="12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</a:rPr>
              <a:t>양준호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547" y="2492896"/>
            <a:ext cx="8028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이번 </a:t>
            </a:r>
            <a:r>
              <a:rPr lang="en-US" altLang="ko-KR" dirty="0" smtClean="0"/>
              <a:t>mini</a:t>
            </a:r>
            <a:r>
              <a:rPr lang="ko-KR" altLang="en-US" dirty="0"/>
              <a:t> </a:t>
            </a:r>
            <a:r>
              <a:rPr lang="en-US" altLang="ko-KR" dirty="0" err="1" smtClean="0"/>
              <a:t>porject</a:t>
            </a:r>
            <a:r>
              <a:rPr lang="ko-KR" altLang="en-US" dirty="0" smtClean="0"/>
              <a:t>를 하면서 이해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못했던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MVC2</a:t>
            </a:r>
            <a:r>
              <a:rPr lang="ko-KR" altLang="en-US" dirty="0" smtClean="0"/>
              <a:t>모델에 대하여 알게 되었고 새롭게 알게 된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어노테이션들을</a:t>
            </a:r>
            <a:r>
              <a:rPr lang="ko-KR" altLang="en-US" dirty="0" smtClean="0"/>
              <a:t> 알고 이해하기 위해 힘썼습니다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각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간의 연결상태를 이해하는데 오랜 시간이 걸렸고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아직은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을 자유롭게 사용하지 못하지만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프로젝트 전까지 익숙해지도록 </a:t>
            </a:r>
            <a:r>
              <a:rPr lang="ko-KR" altLang="en-US" dirty="0" err="1" smtClean="0"/>
              <a:t>해야될</a:t>
            </a:r>
            <a:r>
              <a:rPr lang="ko-KR" altLang="en-US" dirty="0" smtClean="0"/>
              <a:t>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7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1-1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보유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사용기술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E0BFA2F0-A7D1-CE4B-BBCF-0AF467EF59E8}"/>
              </a:ext>
            </a:extLst>
          </p:cNvPr>
          <p:cNvSpPr txBox="1"/>
          <p:nvPr/>
        </p:nvSpPr>
        <p:spPr>
          <a:xfrm>
            <a:off x="2556244" y="4627706"/>
            <a:ext cx="2446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0" b="1" dirty="0"/>
              <a:t>DBCP</a:t>
            </a:r>
            <a:endParaRPr kumimoji="1" lang="ko-KR" altLang="en-US" sz="6000" b="1" dirty="0"/>
          </a:p>
        </p:txBody>
      </p:sp>
      <p:pic>
        <p:nvPicPr>
          <p:cNvPr id="12" name="Picture 2" descr="이클립스 이미지 이미지 검색결과">
            <a:extLst>
              <a:ext uri="{FF2B5EF4-FFF2-40B4-BE49-F238E27FC236}">
                <a16:creationId xmlns:lc="http://schemas.openxmlformats.org/drawingml/2006/lockedCanvas" xmlns="" xmlns:a16="http://schemas.microsoft.com/office/drawing/2014/main" id="{4859043D-0B94-054D-BDC3-9449BD46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24" y="3284984"/>
            <a:ext cx="2023507" cy="10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자바 JDBC 아이콘 이미지 검색결과">
            <a:extLst>
              <a:ext uri="{FF2B5EF4-FFF2-40B4-BE49-F238E27FC236}">
                <a16:creationId xmlns:lc="http://schemas.openxmlformats.org/drawingml/2006/lockedCanvas" xmlns="" xmlns:a16="http://schemas.microsoft.com/office/drawing/2014/main" id="{760D3B15-7963-6F40-8EF3-01DD2692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4" y="3662381"/>
            <a:ext cx="2163860" cy="73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lc="http://schemas.openxmlformats.org/drawingml/2006/lockedCanvas" xmlns="" xmlns:a16="http://schemas.microsoft.com/office/drawing/2014/main" id="{30E49FCB-7719-9649-ADF2-13D12D37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07" y="5793431"/>
            <a:ext cx="2910518" cy="765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="" xmlns:a16="http://schemas.microsoft.com/office/drawing/2014/main" id="{81DEB0B3-F61C-5042-9294-A99CF031B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01" y="4171820"/>
            <a:ext cx="1929606" cy="685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="" xmlns:a16="http://schemas.microsoft.com/office/drawing/2014/main" id="{30ECD8E4-6288-834C-BA7D-01B045706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9" y="880427"/>
            <a:ext cx="1712913" cy="10096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lc="http://schemas.openxmlformats.org/drawingml/2006/lockedCanvas" xmlns="" xmlns:a16="http://schemas.microsoft.com/office/drawing/2014/main" id="{A8EAF5D2-2D9D-D94A-BE82-005FF4397767}"/>
              </a:ext>
            </a:extLst>
          </p:cNvPr>
          <p:cNvSpPr/>
          <p:nvPr/>
        </p:nvSpPr>
        <p:spPr>
          <a:xfrm>
            <a:off x="3161958" y="5945160"/>
            <a:ext cx="229511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 err="1"/>
              <a:t>TernEclipseIDE</a:t>
            </a:r>
            <a:endParaRPr lang="ko-KR" altLang="en-US" sz="3200" dirty="0"/>
          </a:p>
        </p:txBody>
      </p:sp>
      <p:pic>
        <p:nvPicPr>
          <p:cNvPr id="21" name="그림 20">
            <a:extLst>
              <a:ext uri="{FF2B5EF4-FFF2-40B4-BE49-F238E27FC236}">
                <a16:creationId xmlns:lc="http://schemas.openxmlformats.org/drawingml/2006/lockedCanvas" xmlns="" xmlns:a16="http://schemas.microsoft.com/office/drawing/2014/main" id="{D2553781-0E16-3149-BA50-F1CC664CB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28" y="1940721"/>
            <a:ext cx="2599459" cy="13290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lc="http://schemas.openxmlformats.org/drawingml/2006/lockedCanvas" xmlns="" xmlns:a16="http://schemas.microsoft.com/office/drawing/2014/main" id="{80E687B6-5B08-F244-BFBC-E7AE95D1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721" y="3609200"/>
            <a:ext cx="1352455" cy="12484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lc="http://schemas.openxmlformats.org/drawingml/2006/lockedCanvas" xmlns="" xmlns:a16="http://schemas.microsoft.com/office/drawing/2014/main" id="{1CA4A04B-D507-8840-B21D-007A1E7229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592" t="45932"/>
          <a:stretch/>
        </p:blipFill>
        <p:spPr>
          <a:xfrm>
            <a:off x="6736510" y="2586349"/>
            <a:ext cx="3281385" cy="13710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lc="http://schemas.openxmlformats.org/drawingml/2006/lockedCanvas" xmlns="" xmlns:a16="http://schemas.microsoft.com/office/drawing/2014/main" id="{B1D6E0FB-44AE-2F43-83A1-61A130C10C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836" y="4627706"/>
            <a:ext cx="2039783" cy="18828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lc="http://schemas.openxmlformats.org/drawingml/2006/lockedCanvas" xmlns="" xmlns:a16="http://schemas.microsoft.com/office/drawing/2014/main" id="{D724B881-C1E0-0244-828C-DA1D33AD4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3691" y="1890077"/>
            <a:ext cx="1951251" cy="12525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lc="http://schemas.openxmlformats.org/drawingml/2006/lockedCanvas" xmlns="" xmlns:a16="http://schemas.microsoft.com/office/drawing/2014/main" id="{1E7086CD-FDC4-364E-A15D-192E48FAA7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592" b="55052"/>
          <a:stretch/>
        </p:blipFill>
        <p:spPr>
          <a:xfrm>
            <a:off x="2387617" y="1821113"/>
            <a:ext cx="3380102" cy="11740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lc="http://schemas.openxmlformats.org/drawingml/2006/lockedCanvas" xmlns="" xmlns:a16="http://schemas.microsoft.com/office/drawing/2014/main" id="{002F27EC-674F-7448-B246-93B0758910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9" y="3372747"/>
            <a:ext cx="1528629" cy="12621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lc="http://schemas.openxmlformats.org/drawingml/2006/lockedCanvas" xmlns="" xmlns:a16="http://schemas.microsoft.com/office/drawing/2014/main" id="{D96A3477-95A4-6146-8E09-6AD3C878F7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80" y="5108781"/>
            <a:ext cx="2514847" cy="610894"/>
          </a:xfrm>
          <a:prstGeom prst="rect">
            <a:avLst/>
          </a:prstGeom>
        </p:spPr>
      </p:pic>
      <p:pic>
        <p:nvPicPr>
          <p:cNvPr id="1026" name="Picture 2" descr="Spring Boot Logo Transparent &amp; PNG Clipart Free Download - YW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41" y="880430"/>
            <a:ext cx="3141429" cy="19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Oracle logo.svg - Wikimedia Comm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0" y="1186027"/>
            <a:ext cx="3046973" cy="3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1-2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DB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설계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6508" y="1260054"/>
            <a:ext cx="452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</a:rPr>
              <a:t>Member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69684"/>
              </p:ext>
            </p:extLst>
          </p:nvPr>
        </p:nvGraphicFramePr>
        <p:xfrm>
          <a:off x="1009836" y="2420888"/>
          <a:ext cx="7886333" cy="26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898"/>
                <a:gridCol w="2418269"/>
                <a:gridCol w="1971583"/>
                <a:gridCol w="1971583"/>
              </a:tblGrid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속성타입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제약조건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내용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Id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PK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아이디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Pw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비밀번호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Name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이름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Tel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전화번호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Address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18295" marR="1182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주소</a:t>
                      </a:r>
                      <a:endParaRPr lang="ko-KR" altLang="en-US" sz="2100" dirty="0"/>
                    </a:p>
                  </a:txBody>
                  <a:tcPr marL="118295" marR="118295" marT="54598" marB="5459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6508" y="1260054"/>
            <a:ext cx="452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</a:rPr>
              <a:t>Product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1-2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DB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설계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46190"/>
              </p:ext>
            </p:extLst>
          </p:nvPr>
        </p:nvGraphicFramePr>
        <p:xfrm>
          <a:off x="1001121" y="1988840"/>
          <a:ext cx="7279692" cy="398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670"/>
                <a:gridCol w="2088232"/>
                <a:gridCol w="1296144"/>
                <a:gridCol w="1839646"/>
              </a:tblGrid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속성타입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제약조건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내용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 smtClean="0"/>
                        <a:t>Product_no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NUMBER(22,0)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PK,FK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상품 번호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Product_IMG1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상품 이미지</a:t>
                      </a:r>
                      <a:r>
                        <a:rPr lang="en-US" altLang="ko-KR" sz="2100" dirty="0" smtClean="0"/>
                        <a:t>1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Product_IMG2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상품 이미지</a:t>
                      </a:r>
                      <a:r>
                        <a:rPr lang="en-US" altLang="ko-KR" sz="2100" dirty="0" smtClean="0"/>
                        <a:t>2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Product_IMG3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상품 이미지</a:t>
                      </a:r>
                      <a:r>
                        <a:rPr lang="en-US" altLang="ko-KR" sz="2100" dirty="0" smtClean="0"/>
                        <a:t>3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Price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NUMBER(22,0)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가격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Discount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NUMBER(22,0)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할인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Title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제품명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Content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제품 내용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6508" y="1260054"/>
            <a:ext cx="452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</a:rPr>
              <a:t>Comment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1-2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DB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설계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457817"/>
              </p:ext>
            </p:extLst>
          </p:nvPr>
        </p:nvGraphicFramePr>
        <p:xfrm>
          <a:off x="932154" y="2420888"/>
          <a:ext cx="7279692" cy="26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646"/>
                <a:gridCol w="2160240"/>
                <a:gridCol w="1459883"/>
                <a:gridCol w="1819923"/>
              </a:tblGrid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속성타입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제약조건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내용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 smtClean="0"/>
                        <a:t>Comment_no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NUMBER(22,0)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PK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err="1" smtClean="0"/>
                        <a:t>댓글</a:t>
                      </a:r>
                      <a:r>
                        <a:rPr lang="ko-KR" altLang="en-US" sz="2100" dirty="0" smtClean="0"/>
                        <a:t> 번호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 smtClean="0"/>
                        <a:t>Id_member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r>
                        <a:rPr lang="ko-KR" altLang="en-US" sz="2100" dirty="0" smtClean="0"/>
                        <a:t>아이디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 smtClean="0"/>
                        <a:t>Product_no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NUMBER(22,0)</a:t>
                      </a:r>
                      <a:endParaRPr lang="ko-KR" altLang="en-US" sz="2100" dirty="0" smtClean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FK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상품 번호</a:t>
                      </a:r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Date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 smtClean="0"/>
                        <a:t>날짜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</a:tr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Content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VARCHAR2(100)</a:t>
                      </a:r>
                      <a:endParaRPr lang="ko-KR" altLang="en-US" sz="2100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195" marR="109195" marT="54598" marB="5459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내용</a:t>
                      </a:r>
                    </a:p>
                  </a:txBody>
                  <a:tcPr marL="109195" marR="109195" marT="54598" marB="5459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3" y="-4737"/>
            <a:ext cx="4943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1-3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순서도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전체 흐름 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C:\Users\Administrator\Downloads\Untitled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64" y="1265133"/>
            <a:ext cx="6543874" cy="49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7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1-4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프로젝트 트리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388455"/>
            <a:ext cx="2775200" cy="27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497823"/>
            <a:ext cx="2570136" cy="250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388455"/>
            <a:ext cx="2146337" cy="27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F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6465" y="764704"/>
            <a:ext cx="9673075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5276" y="-4737"/>
            <a:ext cx="4475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1-5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UML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971550"/>
            <a:ext cx="83439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459</Words>
  <Application>Microsoft Office PowerPoint</Application>
  <PresentationFormat>A4 용지(210x297mm)</PresentationFormat>
  <Paragraphs>143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39</cp:revision>
  <dcterms:created xsi:type="dcterms:W3CDTF">2020-05-12T07:37:32Z</dcterms:created>
  <dcterms:modified xsi:type="dcterms:W3CDTF">2020-05-13T09:55:07Z</dcterms:modified>
</cp:coreProperties>
</file>